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5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8" r:id="rId9"/>
    <p:sldId id="579" r:id="rId10"/>
    <p:sldId id="580" r:id="rId11"/>
    <p:sldId id="581" r:id="rId12"/>
    <p:sldId id="582" r:id="rId13"/>
    <p:sldId id="568" r:id="rId14"/>
    <p:sldId id="567" r:id="rId15"/>
    <p:sldId id="586" r:id="rId16"/>
    <p:sldId id="584" r:id="rId17"/>
    <p:sldId id="585" r:id="rId18"/>
    <p:sldId id="587" r:id="rId19"/>
    <p:sldId id="588" r:id="rId20"/>
    <p:sldId id="589" r:id="rId21"/>
    <p:sldId id="590" r:id="rId22"/>
    <p:sldId id="565" r:id="rId23"/>
    <p:sldId id="560" r:id="rId24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4" autoAdjust="0"/>
    <p:restoredTop sz="87637" autoAdjust="0"/>
  </p:normalViewPr>
  <p:slideViewPr>
    <p:cSldViewPr snapToGrid="0">
      <p:cViewPr>
        <p:scale>
          <a:sx n="100" d="100"/>
          <a:sy n="100" d="100"/>
        </p:scale>
        <p:origin x="872" y="7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2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9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29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1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3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131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Production Trends by Geological Formation and Aggregate Interactions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Multiple Linear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lm</a:t>
            </a:r>
            <a:r>
              <a:rPr lang="en-US" sz="1600" i="1" dirty="0"/>
              <a:t>(log(</a:t>
            </a:r>
            <a:r>
              <a:rPr lang="en-US" sz="1600" i="1" dirty="0" err="1"/>
              <a:t>oil.pk.bbl</a:t>
            </a:r>
            <a:r>
              <a:rPr lang="en-US" sz="1600" i="1" dirty="0"/>
              <a:t>) ~ log(</a:t>
            </a:r>
            <a:r>
              <a:rPr lang="en-US" sz="1600" i="1" dirty="0" err="1"/>
              <a:t>frac.size</a:t>
            </a:r>
            <a:r>
              <a:rPr lang="en-US" sz="1600" i="1" dirty="0"/>
              <a:t>) : </a:t>
            </a:r>
            <a:r>
              <a:rPr lang="en-US" sz="1600" i="1" dirty="0" err="1"/>
              <a:t>formavg</a:t>
            </a:r>
            <a:r>
              <a:rPr lang="en-US" sz="1600" i="1" dirty="0"/>
              <a:t>, data=</a:t>
            </a:r>
            <a:r>
              <a:rPr lang="en-US" sz="1600" i="1" dirty="0" err="1"/>
              <a:t>welldata</a:t>
            </a:r>
            <a:r>
              <a:rPr lang="en-US" sz="1600" i="1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Unconventional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Common Production Aspects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Aggregate Characteristics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Top Plays and Aggregate Aspects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80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2681902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interactions that could be used to predict well production of oil in unconventional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230"/>
          <a:stretch/>
        </p:blipFill>
        <p:spPr>
          <a:xfrm>
            <a:off x="3018581" y="807976"/>
            <a:ext cx="5769021" cy="240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67" y="3223550"/>
            <a:ext cx="4496135" cy="121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19E6DD-E39F-7448-9062-567CDA390058}"/>
              </a:ext>
            </a:extLst>
          </p:cNvPr>
          <p:cNvSpPr/>
          <p:nvPr/>
        </p:nvSpPr>
        <p:spPr>
          <a:xfrm>
            <a:off x="3018581" y="2019300"/>
            <a:ext cx="5757821" cy="115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3007381" y="1422400"/>
            <a:ext cx="5757821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3125438"/>
            <a:ext cx="571500" cy="671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0" y="1589976"/>
            <a:ext cx="1086461" cy="307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38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205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Prediction Model for Production of Oil by Hitting Target Depth for Geological Formations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Logistic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glm</a:t>
            </a:r>
            <a:r>
              <a:rPr lang="en-US" sz="1600" i="1" dirty="0"/>
              <a:t>(</a:t>
            </a:r>
            <a:r>
              <a:rPr lang="en-US" sz="1600" i="1" dirty="0" err="1"/>
              <a:t>ynTVD</a:t>
            </a:r>
            <a:r>
              <a:rPr lang="en-US" sz="1600" i="1" dirty="0"/>
              <a:t>~ </a:t>
            </a:r>
            <a:r>
              <a:rPr lang="en-US" sz="1600" dirty="0" err="1"/>
              <a:t>form_avg</a:t>
            </a:r>
            <a:r>
              <a:rPr lang="en-US" sz="1600" dirty="0"/>
              <a:t> + Oil_PkNorm_Perk_6mo + Latitude + Longitude + Projection, family = binomial(link = "logit"), data = </a:t>
            </a:r>
            <a:r>
              <a:rPr lang="en-US" sz="1600" dirty="0" err="1"/>
              <a:t>Basin_Model_Data</a:t>
            </a:r>
            <a:r>
              <a:rPr lang="en-US" sz="1600" dirty="0"/>
              <a:t>)</a:t>
            </a:r>
            <a:endParaRPr lang="en-US" sz="1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Production Prediction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Formation Production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Prediction of Location for Top 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124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and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E5A15-4F8B-1C47-B815-6F04345522DF}"/>
              </a:ext>
            </a:extLst>
          </p:cNvPr>
          <p:cNvSpPr/>
          <p:nvPr/>
        </p:nvSpPr>
        <p:spPr>
          <a:xfrm>
            <a:off x="7594600" y="1282700"/>
            <a:ext cx="1181802" cy="43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3464486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responses that can be used in subsurface formation location as a response to predicted producers in  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3" b="23719"/>
          <a:stretch/>
        </p:blipFill>
        <p:spPr>
          <a:xfrm>
            <a:off x="4189280" y="775951"/>
            <a:ext cx="4587122" cy="247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1" y="3252851"/>
            <a:ext cx="4524642" cy="143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4189280" y="14224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2137301"/>
            <a:ext cx="705461" cy="1659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1" y="1232167"/>
            <a:ext cx="502260" cy="3428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ED3DF-560B-154A-98B8-643CDF3F7AB3}"/>
              </a:ext>
            </a:extLst>
          </p:cNvPr>
          <p:cNvSpPr/>
          <p:nvPr/>
        </p:nvSpPr>
        <p:spPr>
          <a:xfrm>
            <a:off x="4189280" y="11557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C26F64-20BA-464A-AD21-0170BC985A2F}"/>
              </a:ext>
            </a:extLst>
          </p:cNvPr>
          <p:cNvSpPr/>
          <p:nvPr/>
        </p:nvSpPr>
        <p:spPr>
          <a:xfrm>
            <a:off x="4197163" y="1674895"/>
            <a:ext cx="4574422" cy="642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54401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Insights:</a:t>
            </a:r>
          </a:p>
          <a:p>
            <a:pPr lvl="1"/>
            <a:r>
              <a:rPr lang="en-US" sz="1600" dirty="0"/>
              <a:t>	From the Multiple Linear Regression Model we no have a good measure of what the 	Top Plays are in the Permian Basin and how these plays interact with the </a:t>
            </a:r>
            <a:r>
              <a:rPr lang="en-US" sz="1600" dirty="0" err="1"/>
              <a:t>frac’ing</a:t>
            </a:r>
            <a:r>
              <a:rPr lang="en-US" sz="1600" dirty="0"/>
              <a:t> 	aggregates during unconventional industry practices.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From the Logistic Regression Model we found it possible to successfully predict the 	formation oil production by the known depths of formations from producing well 	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Apply these models to more datasets throughout the Permian Basin.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 Machine Learning and Cluster Analysis techniques to the datasets.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to other oil and gas producing basins.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592</Words>
  <Application>Microsoft Macintosh PowerPoint</Application>
  <PresentationFormat>On-screen Show (4:3)</PresentationFormat>
  <Paragraphs>219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2018-08-07T21:58:31Z</dcterms:modified>
</cp:coreProperties>
</file>